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89" r:id="rId5"/>
    <p:sldMasterId id="2147483675" r:id="rId6"/>
    <p:sldMasterId id="2147483648" r:id="rId7"/>
  </p:sldMasterIdLst>
  <p:notesMasterIdLst>
    <p:notesMasterId r:id="rId17"/>
  </p:notesMasterIdLst>
  <p:sldIdLst>
    <p:sldId id="339" r:id="rId8"/>
    <p:sldId id="347" r:id="rId9"/>
    <p:sldId id="350" r:id="rId10"/>
    <p:sldId id="348" r:id="rId11"/>
    <p:sldId id="344" r:id="rId12"/>
    <p:sldId id="345" r:id="rId13"/>
    <p:sldId id="346" r:id="rId14"/>
    <p:sldId id="342" r:id="rId15"/>
    <p:sldId id="34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B48"/>
    <a:srgbClr val="B7A66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80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1BF18-6651-4689-A0F2-70C12A129282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FD096-3724-4646-9664-FBAE02933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25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1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pertina RO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flipH="1">
            <a:off x="4927600" y="2352700"/>
            <a:ext cx="335236" cy="1751532"/>
          </a:xfrm>
          <a:prstGeom prst="line">
            <a:avLst/>
          </a:prstGeom>
          <a:ln w="38100">
            <a:solidFill>
              <a:srgbClr val="FFFFFF">
                <a:alpha val="2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11947555" y="6616700"/>
            <a:ext cx="123623" cy="123190"/>
          </a:xfrm>
          <a:prstGeom prst="rect">
            <a:avLst/>
          </a:prstGeom>
        </p:spPr>
        <p:txBody>
          <a:bodyPr lIns="0" tIns="0" rIns="0" bIns="0" anchor="t"/>
          <a:lstStyle>
            <a:lvl1pPr algn="ctr" defTabSz="412750">
              <a:lnSpc>
                <a:spcPct val="120000"/>
              </a:lnSpc>
              <a:defRPr sz="9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506567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314885" y="318790"/>
            <a:ext cx="10817047" cy="571261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412750">
              <a:lnSpc>
                <a:spcPct val="8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063F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6046201" y="6650567"/>
            <a:ext cx="112298" cy="114301"/>
          </a:xfrm>
          <a:prstGeom prst="rect">
            <a:avLst/>
          </a:prstGeom>
        </p:spPr>
        <p:txBody>
          <a:bodyPr lIns="0" tIns="0" rIns="0" bIns="0"/>
          <a:lstStyle>
            <a:lvl1pPr algn="ctr" defTabSz="412750">
              <a:defRPr sz="75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93" name="image2.png" descr="coni_flat_positive.png"/>
          <p:cNvPicPr>
            <a:picLocks noChangeAspect="1"/>
          </p:cNvPicPr>
          <p:nvPr/>
        </p:nvPicPr>
        <p:blipFill>
          <a:blip r:embed="rId2"/>
          <a:srcRect r="53759"/>
          <a:stretch>
            <a:fillRect/>
          </a:stretch>
        </p:blipFill>
        <p:spPr>
          <a:xfrm>
            <a:off x="11200392" y="242073"/>
            <a:ext cx="644474" cy="1181954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317500" y="952448"/>
            <a:ext cx="11569701" cy="5080001"/>
          </a:xfrm>
          <a:prstGeom prst="rect">
            <a:avLst/>
          </a:prstGeom>
        </p:spPr>
        <p:txBody>
          <a:bodyPr lIns="0" tIns="0" rIns="0" bIns="0"/>
          <a:lstStyle>
            <a:lvl1pPr marL="152400" indent="-152400" defTabSz="412750">
              <a:lnSpc>
                <a:spcPct val="110000"/>
              </a:lnSpc>
              <a:spcBef>
                <a:spcPts val="1500"/>
              </a:spcBef>
              <a:buSzPct val="30000"/>
              <a:buBlip>
                <a:blip r:embed="rId3"/>
              </a:buBlip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143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429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/>
          <p:nvPr/>
        </p:nvSpPr>
        <p:spPr>
          <a:xfrm>
            <a:off x="5219096" y="6427573"/>
            <a:ext cx="176651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20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000"/>
              <a:t>Direzione Marketing e Sviluppo</a:t>
            </a:r>
          </a:p>
        </p:txBody>
      </p:sp>
    </p:spTree>
    <p:extLst>
      <p:ext uri="{BB962C8B-B14F-4D97-AF65-F5344CB8AC3E}">
        <p14:creationId xmlns:p14="http://schemas.microsoft.com/office/powerpoint/2010/main" val="199015840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F415-F5C0-4804-9B5D-59FC7CE895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F415-F5C0-4804-9B5D-59FC7CE895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1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F415-F5C0-4804-9B5D-59FC7CE895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F415-F5C0-4804-9B5D-59FC7CE895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10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F415-F5C0-4804-9B5D-59FC7CE895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23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F415-F5C0-4804-9B5D-59FC7CE895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8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F415-F5C0-4804-9B5D-59FC7CE895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F415-F5C0-4804-9B5D-59FC7CE895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53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F415-F5C0-4804-9B5D-59FC7CE895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98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F415-F5C0-4804-9B5D-59FC7CE895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9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F415-F5C0-4804-9B5D-59FC7CE895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4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314885" y="318790"/>
            <a:ext cx="10817047" cy="571261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412750">
              <a:lnSpc>
                <a:spcPct val="8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162C4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6006233" y="6419107"/>
            <a:ext cx="179536" cy="153888"/>
          </a:xfrm>
          <a:prstGeom prst="rect">
            <a:avLst/>
          </a:prstGeom>
        </p:spPr>
        <p:txBody>
          <a:bodyPr lIns="0" tIns="0" rIns="0" bIns="0"/>
          <a:lstStyle>
            <a:lvl1pPr algn="ctr" defTabSz="412750">
              <a:defRPr sz="10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93" name="image2.png" descr="coni_flat_positive.png"/>
          <p:cNvPicPr>
            <a:picLocks noChangeAspect="1"/>
          </p:cNvPicPr>
          <p:nvPr/>
        </p:nvPicPr>
        <p:blipFill>
          <a:blip r:embed="rId2"/>
          <a:srcRect r="53759"/>
          <a:stretch>
            <a:fillRect/>
          </a:stretch>
        </p:blipFill>
        <p:spPr>
          <a:xfrm>
            <a:off x="11378192" y="13473"/>
            <a:ext cx="644474" cy="1181954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317500" y="952448"/>
            <a:ext cx="11569701" cy="5080001"/>
          </a:xfrm>
          <a:prstGeom prst="rect">
            <a:avLst/>
          </a:prstGeom>
        </p:spPr>
        <p:txBody>
          <a:bodyPr lIns="0" tIns="0" rIns="0" bIns="0"/>
          <a:lstStyle>
            <a:lvl1pPr marL="152400" indent="-152400" defTabSz="412750">
              <a:lnSpc>
                <a:spcPct val="110000"/>
              </a:lnSpc>
              <a:spcBef>
                <a:spcPts val="1500"/>
              </a:spcBef>
              <a:buSzPct val="30000"/>
              <a:buBlip>
                <a:blip r:embed="rId3"/>
              </a:buBlip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143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429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  <p:extLst>
      <p:ext uri="{BB962C8B-B14F-4D97-AF65-F5344CB8AC3E}">
        <p14:creationId xmlns:p14="http://schemas.microsoft.com/office/powerpoint/2010/main" val="307907346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1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00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54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0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10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31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74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60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80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75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00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43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314885" y="318790"/>
            <a:ext cx="10817047" cy="571261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412750">
              <a:lnSpc>
                <a:spcPct val="8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162C4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6006233" y="6419107"/>
            <a:ext cx="179536" cy="153888"/>
          </a:xfrm>
          <a:prstGeom prst="rect">
            <a:avLst/>
          </a:prstGeom>
        </p:spPr>
        <p:txBody>
          <a:bodyPr lIns="0" tIns="0" rIns="0" bIns="0"/>
          <a:lstStyle>
            <a:lvl1pPr algn="ctr" defTabSz="412750">
              <a:defRPr sz="10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93" name="image2.png" descr="coni_flat_positiv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759"/>
          <a:stretch>
            <a:fillRect/>
          </a:stretch>
        </p:blipFill>
        <p:spPr>
          <a:xfrm>
            <a:off x="11378192" y="13473"/>
            <a:ext cx="644474" cy="1181954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317500" y="952448"/>
            <a:ext cx="11569701" cy="5080001"/>
          </a:xfrm>
          <a:prstGeom prst="rect">
            <a:avLst/>
          </a:prstGeom>
        </p:spPr>
        <p:txBody>
          <a:bodyPr lIns="0" tIns="0" rIns="0" bIns="0"/>
          <a:lstStyle>
            <a:lvl1pPr marL="152400" indent="-152400" defTabSz="412750">
              <a:lnSpc>
                <a:spcPct val="110000"/>
              </a:lnSpc>
              <a:spcBef>
                <a:spcPts val="1500"/>
              </a:spcBef>
              <a:buSzPct val="30000"/>
              <a:buBlip>
                <a:blip r:embed="rId3"/>
              </a:buBlip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143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429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  <p:extLst>
      <p:ext uri="{BB962C8B-B14F-4D97-AF65-F5344CB8AC3E}">
        <p14:creationId xmlns:p14="http://schemas.microsoft.com/office/powerpoint/2010/main" val="67275963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280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15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249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307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367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119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605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694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44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968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EB18-8212-4B03-8434-618AD400A343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392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314885" y="318790"/>
            <a:ext cx="10817047" cy="571261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412750">
              <a:lnSpc>
                <a:spcPct val="8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162C4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6006233" y="6419107"/>
            <a:ext cx="179536" cy="153888"/>
          </a:xfrm>
          <a:prstGeom prst="rect">
            <a:avLst/>
          </a:prstGeom>
        </p:spPr>
        <p:txBody>
          <a:bodyPr lIns="0" tIns="0" rIns="0" bIns="0"/>
          <a:lstStyle>
            <a:lvl1pPr algn="ctr" defTabSz="412750">
              <a:defRPr sz="10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93" name="image2.png" descr="coni_flat_positive.png"/>
          <p:cNvPicPr>
            <a:picLocks noChangeAspect="1"/>
          </p:cNvPicPr>
          <p:nvPr/>
        </p:nvPicPr>
        <p:blipFill>
          <a:blip r:embed="rId2"/>
          <a:srcRect r="53759"/>
          <a:stretch>
            <a:fillRect/>
          </a:stretch>
        </p:blipFill>
        <p:spPr>
          <a:xfrm>
            <a:off x="11378192" y="13473"/>
            <a:ext cx="644474" cy="1181954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317500" y="952448"/>
            <a:ext cx="11569701" cy="5080001"/>
          </a:xfrm>
          <a:prstGeom prst="rect">
            <a:avLst/>
          </a:prstGeom>
        </p:spPr>
        <p:txBody>
          <a:bodyPr lIns="0" tIns="0" rIns="0" bIns="0"/>
          <a:lstStyle>
            <a:lvl1pPr marL="152400" indent="-152400" defTabSz="412750">
              <a:lnSpc>
                <a:spcPct val="110000"/>
              </a:lnSpc>
              <a:spcBef>
                <a:spcPts val="1500"/>
              </a:spcBef>
              <a:buSzPct val="30000"/>
              <a:buBlip>
                <a:blip r:embed="rId3"/>
              </a:buBlip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143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429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defTabSz="412750">
              <a:lnSpc>
                <a:spcPct val="110000"/>
              </a:lnSpc>
              <a:spcBef>
                <a:spcPts val="1500"/>
              </a:spcBef>
              <a:buSzTx/>
              <a:buNone/>
              <a:defRPr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  <p:extLst>
      <p:ext uri="{BB962C8B-B14F-4D97-AF65-F5344CB8AC3E}">
        <p14:creationId xmlns:p14="http://schemas.microsoft.com/office/powerpoint/2010/main" val="105721192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0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6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FD84-F1A5-4DEE-BF06-FFC37AA7981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3665-E981-40AB-AEB5-D21EC6D1C33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6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6F415-F5C0-4804-9B5D-59FC7CE895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08/07/2020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6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C4D4-5806-4006-AAC2-395BB94EEFC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4EB18-8212-4B03-8434-618AD400A343}" type="datetimeFigureOut">
              <a:rPr lang="it-IT" smtClean="0"/>
              <a:t>08/07/2020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0F65-0613-47AA-BACB-E4D8071E9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94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5264371" y="3075018"/>
            <a:ext cx="6153647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b">
            <a:spAutoFit/>
          </a:bodyPr>
          <a:lstStyle>
            <a:lvl1pPr algn="ctr">
              <a:lnSpc>
                <a:spcPct val="90000"/>
              </a:lnSpc>
              <a:defRPr sz="5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it-IT" sz="2400" i="0" dirty="0">
                <a:latin typeface="Gotham Medium"/>
                <a:cs typeface="Gotham Medium"/>
              </a:rPr>
              <a:t>Comitato Olimpico Nazionale Italiano</a:t>
            </a:r>
          </a:p>
        </p:txBody>
      </p:sp>
      <p:pic>
        <p:nvPicPr>
          <p:cNvPr id="5" name="italiateam-cerchioro.png"/>
          <p:cNvPicPr>
            <a:picLocks noChangeAspect="1"/>
          </p:cNvPicPr>
          <p:nvPr/>
        </p:nvPicPr>
        <p:blipFill rotWithShape="1">
          <a:blip r:embed="rId2"/>
          <a:srcRect b="27158"/>
          <a:stretch/>
        </p:blipFill>
        <p:spPr>
          <a:xfrm>
            <a:off x="2901232" y="1795043"/>
            <a:ext cx="1858750" cy="25599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/>
          <p:cNvSpPr/>
          <p:nvPr/>
        </p:nvSpPr>
        <p:spPr>
          <a:xfrm>
            <a:off x="5264371" y="3708358"/>
            <a:ext cx="6820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cap="small" dirty="0">
                <a:solidFill>
                  <a:prstClr val="white"/>
                </a:solidFill>
              </a:rPr>
              <a:t>ATTIVITA’ SPORTIVA GIOVANILE DEL CONI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2F30978-2628-47E2-A1A9-3A26C1DC9C98}"/>
              </a:ext>
            </a:extLst>
          </p:cNvPr>
          <p:cNvSpPr/>
          <p:nvPr/>
        </p:nvSpPr>
        <p:spPr>
          <a:xfrm>
            <a:off x="0" y="609491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cap="small" dirty="0">
                <a:solidFill>
                  <a:prstClr val="white"/>
                </a:solidFill>
              </a:rPr>
              <a:t>Roma – Centro di Preparazione Olimpica Giulio Onesti</a:t>
            </a:r>
          </a:p>
          <a:p>
            <a:pPr algn="ctr"/>
            <a:r>
              <a:rPr lang="en-GB" sz="1400" b="1" cap="small" dirty="0">
                <a:solidFill>
                  <a:prstClr val="white"/>
                </a:solidFill>
              </a:rPr>
              <a:t>9 luglio 2020</a:t>
            </a:r>
          </a:p>
        </p:txBody>
      </p:sp>
    </p:spTree>
    <p:extLst>
      <p:ext uri="{BB962C8B-B14F-4D97-AF65-F5344CB8AC3E}">
        <p14:creationId xmlns:p14="http://schemas.microsoft.com/office/powerpoint/2010/main" val="15954043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0EBFF47-7374-4EF1-9586-E3B2DA0785A8}"/>
              </a:ext>
            </a:extLst>
          </p:cNvPr>
          <p:cNvSpPr/>
          <p:nvPr/>
        </p:nvSpPr>
        <p:spPr>
          <a:xfrm>
            <a:off x="2381067" y="1483082"/>
            <a:ext cx="10455311" cy="389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+mj-lt"/>
              </a:rPr>
              <a:t>OBIETTIVI</a:t>
            </a:r>
          </a:p>
          <a:p>
            <a:pPr algn="just"/>
            <a:endParaRPr lang="it-IT" sz="2000" dirty="0">
              <a:solidFill>
                <a:schemeClr val="bg1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Informare/formare gli operatori nella conduzione e sviluppo delle attività sportive	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Proporre modelli progettuali per la ripresa delle attività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Proporre modelli attuativi coerenti con le linee guida attuali e ipotesi di sviluppo su possibili scenari	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Adeguare le competenze tecniche, metodologiche, psicologiche e didattiche all’emergenza Covid1	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Monitorare le azioni a livello territoriale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Sostenere i giovani sportivi, le famiglie, e tutti gli operatori del settore con iniziative mirate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Assistere gli organismi sportivi del territorio per la ripresa delle attività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B0CD1EF4-C20D-4216-B628-1DFDAA441645}"/>
              </a:ext>
            </a:extLst>
          </p:cNvPr>
          <p:cNvGrpSpPr/>
          <p:nvPr/>
        </p:nvGrpSpPr>
        <p:grpSpPr>
          <a:xfrm>
            <a:off x="4812805" y="2232576"/>
            <a:ext cx="1378613" cy="3026665"/>
            <a:chOff x="5447514" y="2200309"/>
            <a:chExt cx="1378613" cy="3026665"/>
          </a:xfrm>
        </p:grpSpPr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32170A75-DB65-4AEB-A4BC-19B51173F03B}"/>
                </a:ext>
              </a:extLst>
            </p:cNvPr>
            <p:cNvSpPr/>
            <p:nvPr/>
          </p:nvSpPr>
          <p:spPr>
            <a:xfrm>
              <a:off x="5489861" y="2200309"/>
              <a:ext cx="1303225" cy="3026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9E9DE9A9-1623-473C-9AC0-121C28D32017}"/>
                </a:ext>
              </a:extLst>
            </p:cNvPr>
            <p:cNvSpPr txBox="1"/>
            <p:nvPr/>
          </p:nvSpPr>
          <p:spPr>
            <a:xfrm>
              <a:off x="5541720" y="2396248"/>
              <a:ext cx="1225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200" b="1"/>
              </a:lvl1pPr>
            </a:lstStyle>
            <a:p>
              <a:r>
                <a:rPr lang="it-IT" dirty="0">
                  <a:solidFill>
                    <a:srgbClr val="162B48"/>
                  </a:solidFill>
                </a:rPr>
                <a:t>ALTA </a:t>
              </a:r>
            </a:p>
            <a:p>
              <a:r>
                <a:rPr lang="it-IT" dirty="0">
                  <a:solidFill>
                    <a:srgbClr val="162B48"/>
                  </a:solidFill>
                </a:rPr>
                <a:t>PRESTAZIONE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48DA67FB-FF75-4365-8E35-6BCFA694FE17}"/>
                </a:ext>
              </a:extLst>
            </p:cNvPr>
            <p:cNvSpPr txBox="1"/>
            <p:nvPr/>
          </p:nvSpPr>
          <p:spPr>
            <a:xfrm>
              <a:off x="5515712" y="4199176"/>
              <a:ext cx="1225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162B48"/>
                  </a:solidFill>
                </a:rPr>
                <a:t>ATTIVITÀ SPORTIVA GIOVANILE</a:t>
              </a:r>
            </a:p>
          </p:txBody>
        </p:sp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D3D8A43A-C05A-4AAA-9858-69AE2A2A71C9}"/>
                </a:ext>
              </a:extLst>
            </p:cNvPr>
            <p:cNvCxnSpPr/>
            <p:nvPr/>
          </p:nvCxnSpPr>
          <p:spPr>
            <a:xfrm>
              <a:off x="5488951" y="3169276"/>
              <a:ext cx="122523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8D226D53-B347-46C9-908E-8C6B26D3A585}"/>
                </a:ext>
              </a:extLst>
            </p:cNvPr>
            <p:cNvCxnSpPr/>
            <p:nvPr/>
          </p:nvCxnSpPr>
          <p:spPr>
            <a:xfrm>
              <a:off x="5521283" y="3912799"/>
              <a:ext cx="122523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938EED3F-CF56-4C93-AE85-0BCEF3E40D9F}"/>
                </a:ext>
              </a:extLst>
            </p:cNvPr>
            <p:cNvSpPr txBox="1"/>
            <p:nvPr/>
          </p:nvSpPr>
          <p:spPr>
            <a:xfrm>
              <a:off x="5447514" y="3262424"/>
              <a:ext cx="1378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200" b="1"/>
              </a:lvl1pPr>
            </a:lstStyle>
            <a:p>
              <a:r>
                <a:rPr lang="it-IT" dirty="0">
                  <a:solidFill>
                    <a:srgbClr val="162B48"/>
                  </a:solidFill>
                </a:rPr>
                <a:t>SPECIALIZZAZIONE </a:t>
              </a:r>
            </a:p>
            <a:p>
              <a:r>
                <a:rPr lang="it-IT" dirty="0">
                  <a:solidFill>
                    <a:srgbClr val="162B48"/>
                  </a:solidFill>
                </a:rPr>
                <a:t>SPORTIVA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1EA0E2B-D873-430C-9287-147F1BD85CE5}"/>
              </a:ext>
            </a:extLst>
          </p:cNvPr>
          <p:cNvGrpSpPr/>
          <p:nvPr/>
        </p:nvGrpSpPr>
        <p:grpSpPr>
          <a:xfrm>
            <a:off x="6257512" y="2232576"/>
            <a:ext cx="1892418" cy="3026665"/>
            <a:chOff x="6892221" y="2200309"/>
            <a:chExt cx="1892418" cy="3026665"/>
          </a:xfrm>
        </p:grpSpPr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E877A2BF-539E-4A5E-972E-F195C8316F21}"/>
                </a:ext>
              </a:extLst>
            </p:cNvPr>
            <p:cNvSpPr/>
            <p:nvPr/>
          </p:nvSpPr>
          <p:spPr>
            <a:xfrm>
              <a:off x="6892222" y="2200309"/>
              <a:ext cx="1867137" cy="3026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923AB66A-9586-4BCA-AFC8-15016513BDD1}"/>
                </a:ext>
              </a:extLst>
            </p:cNvPr>
            <p:cNvSpPr txBox="1"/>
            <p:nvPr/>
          </p:nvSpPr>
          <p:spPr>
            <a:xfrm>
              <a:off x="6892221" y="2629775"/>
              <a:ext cx="186713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200" b="1"/>
              </a:lvl1pPr>
            </a:lstStyle>
            <a:p>
              <a:r>
                <a:rPr lang="it-IT" dirty="0">
                  <a:solidFill>
                    <a:srgbClr val="162B48"/>
                  </a:solidFill>
                </a:rPr>
                <a:t>Preparazione Olimpica CONI</a:t>
              </a:r>
            </a:p>
            <a:p>
              <a:r>
                <a:rPr lang="it-IT" b="0" i="1" dirty="0">
                  <a:solidFill>
                    <a:srgbClr val="162B48"/>
                  </a:solidFill>
                </a:rPr>
                <a:t>con </a:t>
              </a:r>
            </a:p>
            <a:p>
              <a:r>
                <a:rPr lang="it-IT" sz="1100" dirty="0">
                  <a:solidFill>
                    <a:srgbClr val="162B48"/>
                  </a:solidFill>
                </a:rPr>
                <a:t>Federazioni Sportive e Discipline Associate</a:t>
              </a:r>
            </a:p>
            <a:p>
              <a:r>
                <a:rPr lang="it-IT" b="0" i="1" dirty="0">
                  <a:solidFill>
                    <a:srgbClr val="162B48"/>
                  </a:solidFill>
                </a:rPr>
                <a:t> 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FADE55EB-4381-4F42-BD34-E9F4E62058DD}"/>
                </a:ext>
              </a:extLst>
            </p:cNvPr>
            <p:cNvSpPr txBox="1"/>
            <p:nvPr/>
          </p:nvSpPr>
          <p:spPr>
            <a:xfrm>
              <a:off x="6917502" y="4064398"/>
              <a:ext cx="186713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200" b="1"/>
              </a:lvl1pPr>
            </a:lstStyle>
            <a:p>
              <a:endParaRPr lang="it-IT" b="0" i="1" dirty="0">
                <a:solidFill>
                  <a:srgbClr val="162B48"/>
                </a:solidFill>
              </a:endParaRPr>
            </a:p>
            <a:p>
              <a:r>
                <a:rPr lang="it-IT" sz="1100" dirty="0">
                  <a:solidFill>
                    <a:srgbClr val="162B48"/>
                  </a:solidFill>
                </a:rPr>
                <a:t>Comitati Regionali CONI </a:t>
              </a:r>
            </a:p>
            <a:p>
              <a:r>
                <a:rPr lang="it-IT" sz="1100" dirty="0">
                  <a:solidFill>
                    <a:srgbClr val="162B48"/>
                  </a:solidFill>
                </a:rPr>
                <a:t>con</a:t>
              </a:r>
            </a:p>
            <a:p>
              <a:r>
                <a:rPr lang="it-IT" sz="1100" dirty="0">
                  <a:solidFill>
                    <a:srgbClr val="162B48"/>
                  </a:solidFill>
                </a:rPr>
                <a:t>Organismi Sportivi</a:t>
              </a:r>
            </a:p>
            <a:p>
              <a:endParaRPr lang="it-IT" dirty="0">
                <a:solidFill>
                  <a:srgbClr val="162B48"/>
                </a:solidFill>
              </a:endParaRPr>
            </a:p>
          </p:txBody>
        </p: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DC835735-0898-46F6-B384-B12F5AF07794}"/>
                </a:ext>
              </a:extLst>
            </p:cNvPr>
            <p:cNvCxnSpPr/>
            <p:nvPr/>
          </p:nvCxnSpPr>
          <p:spPr>
            <a:xfrm>
              <a:off x="6901603" y="3894156"/>
              <a:ext cx="186713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DC664B52-3D72-478C-8AB0-8AD285CFB147}"/>
              </a:ext>
            </a:extLst>
          </p:cNvPr>
          <p:cNvGrpSpPr/>
          <p:nvPr/>
        </p:nvGrpSpPr>
        <p:grpSpPr>
          <a:xfrm>
            <a:off x="1051541" y="2159425"/>
            <a:ext cx="3750393" cy="3099816"/>
            <a:chOff x="95866" y="2734055"/>
            <a:chExt cx="3750393" cy="3099816"/>
          </a:xfrm>
        </p:grpSpPr>
        <p:pic>
          <p:nvPicPr>
            <p:cNvPr id="53" name="Immagine 52">
              <a:extLst>
                <a:ext uri="{FF2B5EF4-FFF2-40B4-BE49-F238E27FC236}">
                  <a16:creationId xmlns:a16="http://schemas.microsoft.com/office/drawing/2014/main" id="{8C0EF32F-7C6A-4939-82A4-7FDB718AF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6" y="2734055"/>
              <a:ext cx="3750393" cy="3099816"/>
            </a:xfrm>
            <a:prstGeom prst="rect">
              <a:avLst/>
            </a:prstGeom>
          </p:spPr>
        </p:pic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3769488A-261C-4A9B-95EC-E48F18D3022C}"/>
                </a:ext>
              </a:extLst>
            </p:cNvPr>
            <p:cNvSpPr txBox="1"/>
            <p:nvPr/>
          </p:nvSpPr>
          <p:spPr>
            <a:xfrm rot="16200000">
              <a:off x="197565" y="4735174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prstClr val="black"/>
                  </a:solidFill>
                </a:rPr>
                <a:t>12</a:t>
              </a: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DAE0982E-017E-48E8-9343-695EB5818672}"/>
                </a:ext>
              </a:extLst>
            </p:cNvPr>
            <p:cNvSpPr/>
            <p:nvPr/>
          </p:nvSpPr>
          <p:spPr>
            <a:xfrm>
              <a:off x="752564" y="5427852"/>
              <a:ext cx="2466123" cy="308825"/>
            </a:xfrm>
            <a:prstGeom prst="rect">
              <a:avLst/>
            </a:prstGeom>
            <a:solidFill>
              <a:srgbClr val="7AC14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280E2B87-1F1F-4666-AA73-14B9D97FFF86}"/>
                </a:ext>
              </a:extLst>
            </p:cNvPr>
            <p:cNvSpPr txBox="1"/>
            <p:nvPr/>
          </p:nvSpPr>
          <p:spPr>
            <a:xfrm>
              <a:off x="800148" y="5455306"/>
              <a:ext cx="245451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b="1" dirty="0">
                  <a:solidFill>
                    <a:prstClr val="black"/>
                  </a:solidFill>
                </a:rPr>
                <a:t>SVILUPPO ATTIVITÀ MULTIDISCIPLINARE</a:t>
              </a:r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4F12FF0F-BE2E-49B9-95E3-0A7ADCD4D8EB}"/>
                </a:ext>
              </a:extLst>
            </p:cNvPr>
            <p:cNvSpPr txBox="1"/>
            <p:nvPr/>
          </p:nvSpPr>
          <p:spPr>
            <a:xfrm rot="16200000">
              <a:off x="195387" y="4357222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prstClr val="black"/>
                  </a:solidFill>
                </a:rPr>
                <a:t>14</a:t>
              </a:r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F6B9B151-6A12-4F19-8356-732970392DF1}"/>
                </a:ext>
              </a:extLst>
            </p:cNvPr>
            <p:cNvSpPr/>
            <p:nvPr/>
          </p:nvSpPr>
          <p:spPr>
            <a:xfrm rot="16200000">
              <a:off x="209452" y="4110243"/>
              <a:ext cx="292608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679B569D-FBA6-465A-9328-3646EA61E8BD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9632534" y="5239383"/>
            <a:ext cx="0" cy="40789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tangolo 66">
            <a:extLst>
              <a:ext uri="{FF2B5EF4-FFF2-40B4-BE49-F238E27FC236}">
                <a16:creationId xmlns:a16="http://schemas.microsoft.com/office/drawing/2014/main" id="{569887F9-E2D9-4650-A420-15360087626F}"/>
              </a:ext>
            </a:extLst>
          </p:cNvPr>
          <p:cNvSpPr/>
          <p:nvPr/>
        </p:nvSpPr>
        <p:spPr>
          <a:xfrm>
            <a:off x="9052771" y="5487700"/>
            <a:ext cx="1192702" cy="4888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7590436B-7DC7-42E4-8BAF-B14997DD9884}"/>
              </a:ext>
            </a:extLst>
          </p:cNvPr>
          <p:cNvGrpSpPr/>
          <p:nvPr/>
        </p:nvGrpSpPr>
        <p:grpSpPr>
          <a:xfrm>
            <a:off x="8242069" y="2221861"/>
            <a:ext cx="2797518" cy="3741121"/>
            <a:chOff x="8876778" y="2189594"/>
            <a:chExt cx="2797518" cy="3741121"/>
          </a:xfrm>
        </p:grpSpPr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12DC0BAC-93A9-4453-8FAB-7774E096DB4C}"/>
                </a:ext>
              </a:extLst>
            </p:cNvPr>
            <p:cNvSpPr/>
            <p:nvPr/>
          </p:nvSpPr>
          <p:spPr>
            <a:xfrm>
              <a:off x="8876778" y="2189594"/>
              <a:ext cx="2780929" cy="3017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DA6F8BC5-B079-44CD-8DDB-FD96F203258B}"/>
                </a:ext>
              </a:extLst>
            </p:cNvPr>
            <p:cNvSpPr txBox="1"/>
            <p:nvPr/>
          </p:nvSpPr>
          <p:spPr>
            <a:xfrm>
              <a:off x="8893367" y="2429691"/>
              <a:ext cx="2764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200" b="1"/>
              </a:lvl1pPr>
            </a:lstStyle>
            <a:p>
              <a:r>
                <a:rPr lang="it-IT" dirty="0">
                  <a:solidFill>
                    <a:srgbClr val="162B48"/>
                  </a:solidFill>
                </a:rPr>
                <a:t>Alto Livello</a:t>
              </a:r>
            </a:p>
            <a:p>
              <a:r>
                <a:rPr lang="it-IT" dirty="0">
                  <a:solidFill>
                    <a:srgbClr val="162B48"/>
                  </a:solidFill>
                </a:rPr>
                <a:t>Olimpiadi</a:t>
              </a:r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71F919B5-6AA3-48C1-9210-892CB8568F92}"/>
                </a:ext>
              </a:extLst>
            </p:cNvPr>
            <p:cNvSpPr txBox="1"/>
            <p:nvPr/>
          </p:nvSpPr>
          <p:spPr>
            <a:xfrm>
              <a:off x="8885071" y="3248299"/>
              <a:ext cx="2772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200" b="1"/>
              </a:lvl1pPr>
            </a:lstStyle>
            <a:p>
              <a:r>
                <a:rPr lang="it-IT" dirty="0">
                  <a:solidFill>
                    <a:srgbClr val="162B48"/>
                  </a:solidFill>
                </a:rPr>
                <a:t>Progetto</a:t>
              </a:r>
            </a:p>
            <a:p>
              <a:r>
                <a:rPr lang="it-IT" dirty="0">
                  <a:solidFill>
                    <a:srgbClr val="162B48"/>
                  </a:solidFill>
                </a:rPr>
                <a:t> Talenti </a:t>
              </a:r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F03955BC-E091-46F3-9CDD-206484A4428F}"/>
                </a:ext>
              </a:extLst>
            </p:cNvPr>
            <p:cNvSpPr txBox="1"/>
            <p:nvPr/>
          </p:nvSpPr>
          <p:spPr>
            <a:xfrm>
              <a:off x="8893367" y="3923477"/>
              <a:ext cx="2764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200" b="1"/>
              </a:lvl1pPr>
            </a:lstStyle>
            <a:p>
              <a:r>
                <a:rPr lang="it-IT" dirty="0">
                  <a:solidFill>
                    <a:srgbClr val="162B48"/>
                  </a:solidFill>
                </a:rPr>
                <a:t>Trofeo CONI JOM estivo e invernale</a:t>
              </a:r>
            </a:p>
          </p:txBody>
        </p: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6F32A538-4C94-4F43-945D-6C23C726EAB4}"/>
                </a:ext>
              </a:extLst>
            </p:cNvPr>
            <p:cNvCxnSpPr>
              <a:cxnSpLocks/>
            </p:cNvCxnSpPr>
            <p:nvPr/>
          </p:nvCxnSpPr>
          <p:spPr>
            <a:xfrm>
              <a:off x="8885071" y="3157278"/>
              <a:ext cx="277263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diritto 65">
              <a:extLst>
                <a:ext uri="{FF2B5EF4-FFF2-40B4-BE49-F238E27FC236}">
                  <a16:creationId xmlns:a16="http://schemas.microsoft.com/office/drawing/2014/main" id="{E88CFBB2-68A2-4069-A36E-9AAEC09CB9A6}"/>
                </a:ext>
              </a:extLst>
            </p:cNvPr>
            <p:cNvCxnSpPr>
              <a:cxnSpLocks/>
            </p:cNvCxnSpPr>
            <p:nvPr/>
          </p:nvCxnSpPr>
          <p:spPr>
            <a:xfrm>
              <a:off x="8893367" y="3889731"/>
              <a:ext cx="278092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1239D4C5-AEDD-476E-918F-73B58B7850D6}"/>
                </a:ext>
              </a:extLst>
            </p:cNvPr>
            <p:cNvSpPr txBox="1"/>
            <p:nvPr/>
          </p:nvSpPr>
          <p:spPr>
            <a:xfrm>
              <a:off x="9572235" y="5507522"/>
              <a:ext cx="1390016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rgbClr val="162B48"/>
                  </a:solidFill>
                </a:rPr>
                <a:t>Partnership</a:t>
              </a:r>
              <a:r>
                <a:rPr lang="it-IT" sz="1100" b="1" dirty="0">
                  <a:solidFill>
                    <a:srgbClr val="162B48"/>
                  </a:solidFill>
                </a:rPr>
                <a:t> </a:t>
              </a:r>
              <a:r>
                <a:rPr lang="it-IT" sz="1050" b="1" dirty="0">
                  <a:solidFill>
                    <a:srgbClr val="162B48"/>
                  </a:solidFill>
                </a:rPr>
                <a:t>Kinder Joy of Moving</a:t>
              </a:r>
              <a:endParaRPr lang="it-IT" sz="1100" b="1" dirty="0">
                <a:solidFill>
                  <a:srgbClr val="162B48"/>
                </a:solidFill>
              </a:endParaRPr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F911D4A5-6E1C-4075-8621-D743DE71CED4}"/>
                </a:ext>
              </a:extLst>
            </p:cNvPr>
            <p:cNvSpPr/>
            <p:nvPr/>
          </p:nvSpPr>
          <p:spPr>
            <a:xfrm>
              <a:off x="8876778" y="4366449"/>
              <a:ext cx="2797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162B48"/>
                  </a:solidFill>
                </a:rPr>
                <a:t>Centro CONI (ottobre/maggio)</a:t>
              </a:r>
            </a:p>
            <a:p>
              <a:pPr algn="ctr"/>
              <a:endParaRPr lang="it-IT" sz="1200" b="1" dirty="0">
                <a:solidFill>
                  <a:srgbClr val="162B48"/>
                </a:solidFill>
              </a:endParaRPr>
            </a:p>
            <a:p>
              <a:pPr algn="ctr"/>
              <a:r>
                <a:rPr lang="it-IT" sz="1200" b="1" dirty="0">
                  <a:solidFill>
                    <a:srgbClr val="162B48"/>
                  </a:solidFill>
                </a:rPr>
                <a:t>Educamp CONI (giugno/settembre)</a:t>
              </a:r>
            </a:p>
          </p:txBody>
        </p:sp>
      </p:grpSp>
      <p:sp>
        <p:nvSpPr>
          <p:cNvPr id="70" name="Rettangolo 69">
            <a:extLst>
              <a:ext uri="{FF2B5EF4-FFF2-40B4-BE49-F238E27FC236}">
                <a16:creationId xmlns:a16="http://schemas.microsoft.com/office/drawing/2014/main" id="{5D2FD688-ECF1-4FAE-8A8B-784ADC6269B6}"/>
              </a:ext>
            </a:extLst>
          </p:cNvPr>
          <p:cNvSpPr/>
          <p:nvPr/>
        </p:nvSpPr>
        <p:spPr>
          <a:xfrm>
            <a:off x="716437" y="3747574"/>
            <a:ext cx="10941270" cy="24594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Segnaposto testo 5">
            <a:extLst>
              <a:ext uri="{FF2B5EF4-FFF2-40B4-BE49-F238E27FC236}">
                <a16:creationId xmlns:a16="http://schemas.microsoft.com/office/drawing/2014/main" id="{2F969D2D-BBB3-411B-8CB8-F39D6D403228}"/>
              </a:ext>
            </a:extLst>
          </p:cNvPr>
          <p:cNvSpPr txBox="1">
            <a:spLocks/>
          </p:cNvSpPr>
          <p:nvPr/>
        </p:nvSpPr>
        <p:spPr>
          <a:xfrm>
            <a:off x="339280" y="156983"/>
            <a:ext cx="11318427" cy="4087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altLang="ja-JP" sz="2000" b="1" dirty="0">
                <a:solidFill>
                  <a:srgbClr val="162B48"/>
                </a:solidFill>
                <a:latin typeface="+mj-lt"/>
              </a:rPr>
              <a:t>ATTIVITA’ SPORTIVA GIOVANILE DEL CONI - Posizionamento</a:t>
            </a:r>
          </a:p>
        </p:txBody>
      </p:sp>
    </p:spTree>
    <p:extLst>
      <p:ext uri="{BB962C8B-B14F-4D97-AF65-F5344CB8AC3E}">
        <p14:creationId xmlns:p14="http://schemas.microsoft.com/office/powerpoint/2010/main" val="15500201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A6570FA-A7D9-41A5-AE7A-97AA5622B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70" t="29828" r="19124" b="39382"/>
          <a:stretch/>
        </p:blipFill>
        <p:spPr>
          <a:xfrm>
            <a:off x="565607" y="1668544"/>
            <a:ext cx="11194664" cy="30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777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7748EB-2D34-4FBA-9E06-2027C4A7B2DE}"/>
              </a:ext>
            </a:extLst>
          </p:cNvPr>
          <p:cNvSpPr txBox="1"/>
          <p:nvPr/>
        </p:nvSpPr>
        <p:spPr>
          <a:xfrm>
            <a:off x="406924" y="3273589"/>
            <a:ext cx="73796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162B48"/>
                </a:solidFill>
                <a:latin typeface="+mj-lt"/>
              </a:rPr>
              <a:t>I giovani sono seguiti da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Educatori e tecnici, laureati in Scienze Motorie o diplomati ISEF e/o con qualifiche federali specifiche,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in relazione alle discipline proposte in ogni singolo camp.</a:t>
            </a:r>
          </a:p>
          <a:p>
            <a:pPr algn="just"/>
            <a:r>
              <a:rPr lang="it-IT" b="1" dirty="0">
                <a:solidFill>
                  <a:srgbClr val="162B48"/>
                </a:solidFill>
                <a:latin typeface="+mj-lt"/>
              </a:rPr>
              <a:t>Educamp CONI è anche mangiare sano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, i partecipanti scopriranno le semplici regole per una corretta alimentazione e quest’anno anche le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regole base di igiene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per il contenimento della trasmissione del COVID 19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grazie alla collaborazione della Federazione Medico Sportiva Italiana.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8B826EE-B669-4DD9-929B-D8F8238EDD60}"/>
              </a:ext>
            </a:extLst>
          </p:cNvPr>
          <p:cNvSpPr txBox="1"/>
          <p:nvPr/>
        </p:nvSpPr>
        <p:spPr>
          <a:xfrm>
            <a:off x="8719794" y="2371837"/>
            <a:ext cx="2884602" cy="2542363"/>
          </a:xfrm>
          <a:prstGeom prst="rect">
            <a:avLst/>
          </a:prstGeom>
          <a:solidFill>
            <a:srgbClr val="162B48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  <a:latin typeface="+mj-lt"/>
              </a:rPr>
              <a:t>Ad oggi sono stati aperte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  <a:latin typeface="+mj-lt"/>
              </a:rPr>
              <a:t>oltre 170 sedi Educamp CONI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  <a:latin typeface="+mj-lt"/>
              </a:rPr>
              <a:t>in tutta Italia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  <a:latin typeface="+mj-lt"/>
              </a:rPr>
              <a:t>grazie alle sinergie fra Comitati Regionali CONI Regioni ed Enti Locali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9165620-711C-4F96-A572-CA791A2D8676}"/>
              </a:ext>
            </a:extLst>
          </p:cNvPr>
          <p:cNvSpPr txBox="1"/>
          <p:nvPr/>
        </p:nvSpPr>
        <p:spPr>
          <a:xfrm>
            <a:off x="406924" y="1460656"/>
            <a:ext cx="73796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162B48"/>
                </a:solidFill>
                <a:latin typeface="+mj-lt"/>
              </a:rPr>
              <a:t>“Dal gioco ai Giochi” è il </a:t>
            </a:r>
            <a:r>
              <a:rPr lang="it-IT" b="1" dirty="0" err="1">
                <a:solidFill>
                  <a:srgbClr val="162B48"/>
                </a:solidFill>
                <a:latin typeface="+mj-lt"/>
              </a:rPr>
              <a:t>claim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 che sintetizza la finalità dell’iniziativa: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</a:t>
            </a:r>
          </a:p>
          <a:p>
            <a:pPr algn="just"/>
            <a:r>
              <a:rPr lang="it-IT" dirty="0">
                <a:solidFill>
                  <a:srgbClr val="162B48"/>
                </a:solidFill>
                <a:latin typeface="+mj-lt"/>
              </a:rPr>
              <a:t>gli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Educamp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sono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centri sportivi estivi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che promuovono l’attività sportiva dai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6 ai 14 anni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, proponendo un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percorso multidisciplinare per ampliare il bagaglio motorio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degli iscritti, chiamato a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favorire l’orientamento legato alle scelte future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e l’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adozione di stili di vita corretti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, con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l’obiettivo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di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aiutare i giovani a creare le premesse per diventare i campioni di domani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.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44ED062-74C4-4411-97A2-7E96EB4FF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708"/>
            <a:ext cx="1857080" cy="1371708"/>
          </a:xfrm>
          <a:prstGeom prst="rect">
            <a:avLst/>
          </a:prstGeom>
        </p:spPr>
      </p:pic>
      <p:sp>
        <p:nvSpPr>
          <p:cNvPr id="16" name="Segnaposto testo 5">
            <a:extLst>
              <a:ext uri="{FF2B5EF4-FFF2-40B4-BE49-F238E27FC236}">
                <a16:creationId xmlns:a16="http://schemas.microsoft.com/office/drawing/2014/main" id="{D3810CD0-5713-4DC9-A084-C99E8A8912B1}"/>
              </a:ext>
            </a:extLst>
          </p:cNvPr>
          <p:cNvSpPr txBox="1">
            <a:spLocks/>
          </p:cNvSpPr>
          <p:nvPr/>
        </p:nvSpPr>
        <p:spPr>
          <a:xfrm>
            <a:off x="0" y="481456"/>
            <a:ext cx="12191999" cy="4087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altLang="ja-JP" sz="2000" b="1" dirty="0">
                <a:solidFill>
                  <a:srgbClr val="162B48"/>
                </a:solidFill>
                <a:latin typeface="+mj-lt"/>
              </a:rPr>
              <a:t>EDUCAMP CONI 2020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D21899DB-B9F3-46B0-BA4E-C6CC196E8D52}"/>
              </a:ext>
            </a:extLst>
          </p:cNvPr>
          <p:cNvCxnSpPr/>
          <p:nvPr/>
        </p:nvCxnSpPr>
        <p:spPr>
          <a:xfrm>
            <a:off x="8154186" y="1409416"/>
            <a:ext cx="0" cy="4967128"/>
          </a:xfrm>
          <a:prstGeom prst="line">
            <a:avLst/>
          </a:prstGeom>
          <a:ln>
            <a:solidFill>
              <a:srgbClr val="162B4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1C43B1-1D62-426D-9B1C-65CBA3FE505E}"/>
              </a:ext>
            </a:extLst>
          </p:cNvPr>
          <p:cNvSpPr txBox="1"/>
          <p:nvPr/>
        </p:nvSpPr>
        <p:spPr>
          <a:xfrm>
            <a:off x="473697" y="5397344"/>
            <a:ext cx="73128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b="1">
                <a:solidFill>
                  <a:srgbClr val="162B48"/>
                </a:solidFill>
                <a:latin typeface="+mj-lt"/>
              </a:defRPr>
            </a:lvl1pPr>
          </a:lstStyle>
          <a:p>
            <a:r>
              <a:rPr lang="it-IT" b="0" dirty="0"/>
              <a:t>Accanto al CONI, c’è ancora una volta </a:t>
            </a:r>
            <a:r>
              <a:rPr lang="it-IT" dirty="0"/>
              <a:t>“Kinder Joy of Moving”, il progetto di responsabilità sociale del gruppo Ferrero</a:t>
            </a:r>
            <a:r>
              <a:rPr lang="it-IT" b="0" dirty="0"/>
              <a:t> da anni partner del Comitato Olimpico Nazionale Italiano per lo sviluppo dell’attività sportiva giovanile.</a:t>
            </a:r>
          </a:p>
        </p:txBody>
      </p:sp>
    </p:spTree>
    <p:extLst>
      <p:ext uri="{BB962C8B-B14F-4D97-AF65-F5344CB8AC3E}">
        <p14:creationId xmlns:p14="http://schemas.microsoft.com/office/powerpoint/2010/main" val="20339626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A5EAB9D9-A426-4915-BE57-7A6F3DEA05FB}"/>
              </a:ext>
            </a:extLst>
          </p:cNvPr>
          <p:cNvSpPr/>
          <p:nvPr/>
        </p:nvSpPr>
        <p:spPr>
          <a:xfrm>
            <a:off x="854695" y="1409416"/>
            <a:ext cx="10482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162B48"/>
                </a:solidFill>
                <a:latin typeface="+mj-lt"/>
              </a:rPr>
              <a:t>A sostegno della ripartenza, in osservanza delle linee guida per il contenimento del rischio del contagio, il CONI ha attivato gratuitamente un Progetto di FORMAZIONE NAZIONALE E REGIONALE.</a:t>
            </a:r>
          </a:p>
          <a:p>
            <a:pPr algn="just"/>
            <a:endParaRPr lang="it-IT" dirty="0">
              <a:solidFill>
                <a:srgbClr val="162B48"/>
              </a:solidFill>
              <a:latin typeface="+mj-lt"/>
            </a:endParaRPr>
          </a:p>
          <a:p>
            <a:pPr algn="just"/>
            <a:r>
              <a:rPr lang="it-IT" dirty="0">
                <a:solidFill>
                  <a:srgbClr val="162B48"/>
                </a:solidFill>
                <a:latin typeface="+mj-lt"/>
              </a:rPr>
              <a:t>Il progetto ha avuto lo scopo di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porre le basi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per la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ripresa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delle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attività sportive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nell’ambito dei progetti di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Attività Sportiva Giovanile del CONI rivolti ad un percorso di Alto Livello (Educamp CONI, Centri CONI, TROFEO CONI)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fornendo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a tutti gli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attori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in campo (dirigenti, tecnici, operatori)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la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consapevolezza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della situazione del momento e le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conoscenze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e le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competenze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per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aiutare gli Organismi Sportivi e le Associazione Sportive e le Società Sportive sul territorio ad affrontare i cambiamenti che sono avvenuti con la ripresa delle attività.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29E764-064B-41B2-9374-12AC455CB1EA}"/>
              </a:ext>
            </a:extLst>
          </p:cNvPr>
          <p:cNvSpPr txBox="1"/>
          <p:nvPr/>
        </p:nvSpPr>
        <p:spPr>
          <a:xfrm>
            <a:off x="928541" y="4156879"/>
            <a:ext cx="1040876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b="1">
                <a:solidFill>
                  <a:srgbClr val="162B48"/>
                </a:solidFill>
                <a:latin typeface="+mj-lt"/>
              </a:defRPr>
            </a:lvl1pPr>
          </a:lstStyle>
          <a:p>
            <a:r>
              <a:rPr lang="it-IT" dirty="0"/>
              <a:t>Corso di Formazione Nazionale</a:t>
            </a:r>
            <a:r>
              <a:rPr lang="it-IT" b="0" dirty="0"/>
              <a:t> dedicata ai formatori  dei COMITATI REGIONALI CONI:</a:t>
            </a:r>
          </a:p>
          <a:p>
            <a:r>
              <a:rPr lang="it-IT" dirty="0"/>
              <a:t>150 partecipanti di tutte le Regioni d’Italia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55BA130-DAF2-4FDE-A12D-531D9746E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708"/>
            <a:ext cx="1857080" cy="1371708"/>
          </a:xfrm>
          <a:prstGeom prst="rect">
            <a:avLst/>
          </a:prstGeom>
        </p:spPr>
      </p:pic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10D99E50-6837-42CB-A7AF-1CB6355FA71F}"/>
              </a:ext>
            </a:extLst>
          </p:cNvPr>
          <p:cNvSpPr txBox="1">
            <a:spLocks/>
          </p:cNvSpPr>
          <p:nvPr/>
        </p:nvSpPr>
        <p:spPr>
          <a:xfrm>
            <a:off x="0" y="481456"/>
            <a:ext cx="12191999" cy="4087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altLang="ja-JP" sz="2000" b="1" dirty="0">
                <a:solidFill>
                  <a:srgbClr val="162B48"/>
                </a:solidFill>
                <a:latin typeface="+mj-lt"/>
              </a:rPr>
              <a:t>EDUCAMP CONI 2020 – Progetto di Formazione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1AF5A24-C2C0-4F3A-9DD4-670C74148FAB}"/>
              </a:ext>
            </a:extLst>
          </p:cNvPr>
          <p:cNvSpPr txBox="1"/>
          <p:nvPr/>
        </p:nvSpPr>
        <p:spPr>
          <a:xfrm>
            <a:off x="928540" y="5053243"/>
            <a:ext cx="1040876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62B48"/>
                </a:solidFill>
                <a:latin typeface="+mj-lt"/>
              </a:rPr>
              <a:t>Sul modello di formazione ricevuta è attualmente in corso la </a:t>
            </a:r>
            <a:r>
              <a:rPr lang="it-IT" b="1" dirty="0">
                <a:solidFill>
                  <a:srgbClr val="162B48"/>
                </a:solidFill>
                <a:latin typeface="+mj-lt"/>
              </a:rPr>
              <a:t>Formazione Territoriale</a:t>
            </a:r>
            <a:r>
              <a:rPr lang="it-IT" dirty="0">
                <a:solidFill>
                  <a:srgbClr val="162B48"/>
                </a:solidFill>
                <a:latin typeface="+mj-lt"/>
              </a:rPr>
              <a:t> svolta dai Comitati Regionali CONI attraverso le proprie Scuole Regionali dedicata ai dirigenti, tecnici ed operatori sportivi delle ASD/SSD:</a:t>
            </a:r>
          </a:p>
          <a:p>
            <a:r>
              <a:rPr lang="it-IT" b="1" dirty="0">
                <a:solidFill>
                  <a:srgbClr val="162B48"/>
                </a:solidFill>
                <a:latin typeface="+mj-lt"/>
              </a:rPr>
              <a:t>ad oggi 1400 partecipanti</a:t>
            </a:r>
          </a:p>
        </p:txBody>
      </p:sp>
    </p:spTree>
    <p:extLst>
      <p:ext uri="{BB962C8B-B14F-4D97-AF65-F5344CB8AC3E}">
        <p14:creationId xmlns:p14="http://schemas.microsoft.com/office/powerpoint/2010/main" val="29421421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ritagliati in diagonale 3">
            <a:extLst>
              <a:ext uri="{FF2B5EF4-FFF2-40B4-BE49-F238E27FC236}">
                <a16:creationId xmlns:a16="http://schemas.microsoft.com/office/drawing/2014/main" id="{28692852-B656-40C1-83CC-7189527BDA4D}"/>
              </a:ext>
            </a:extLst>
          </p:cNvPr>
          <p:cNvSpPr/>
          <p:nvPr/>
        </p:nvSpPr>
        <p:spPr>
          <a:xfrm>
            <a:off x="393955" y="1574275"/>
            <a:ext cx="11351843" cy="4964935"/>
          </a:xfrm>
          <a:prstGeom prst="snip2DiagRect">
            <a:avLst/>
          </a:prstGeom>
          <a:solidFill>
            <a:srgbClr val="16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0EBFF47-7374-4EF1-9586-E3B2DA0785A8}"/>
              </a:ext>
            </a:extLst>
          </p:cNvPr>
          <p:cNvSpPr/>
          <p:nvPr/>
        </p:nvSpPr>
        <p:spPr>
          <a:xfrm>
            <a:off x="842220" y="2098696"/>
            <a:ext cx="10455311" cy="389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+mj-lt"/>
              </a:rPr>
              <a:t>OBIETTIVI</a:t>
            </a:r>
          </a:p>
          <a:p>
            <a:pPr algn="just"/>
            <a:endParaRPr lang="it-IT" sz="2000" dirty="0">
              <a:solidFill>
                <a:schemeClr val="bg1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Informare/formare gli operatori nella conduzione e sviluppo delle attività sportive	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Proporre modelli progettuali per la ripresa delle attività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Proporre modelli attuativi coerenti con le linee guida attuali e ipotesi di sviluppo su possibili scenari	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Adeguare le competenze tecniche, metodologiche, psicologiche e didattiche all’emergenza </a:t>
            </a:r>
            <a:r>
              <a:rPr lang="it-IT" dirty="0">
                <a:solidFill>
                  <a:schemeClr val="bg1"/>
                </a:solidFill>
                <a:latin typeface="+mj-lt"/>
              </a:rPr>
              <a:t>Covid-19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Monitorare le azioni a livello territoriale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Sostenere i giovani sportivi, le famiglie, e tutti gli operatori del settore con iniziative mirate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</a:rPr>
              <a:t>Assistere gli organismi sportivi del territorio per la ripresa delle attività</a:t>
            </a:r>
          </a:p>
        </p:txBody>
      </p:sp>
      <p:sp>
        <p:nvSpPr>
          <p:cNvPr id="10" name="Gallone 8">
            <a:extLst>
              <a:ext uri="{FF2B5EF4-FFF2-40B4-BE49-F238E27FC236}">
                <a16:creationId xmlns:a16="http://schemas.microsoft.com/office/drawing/2014/main" id="{3D09BB23-19BF-4524-B428-41C3F267A855}"/>
              </a:ext>
            </a:extLst>
          </p:cNvPr>
          <p:cNvSpPr/>
          <p:nvPr/>
        </p:nvSpPr>
        <p:spPr>
          <a:xfrm>
            <a:off x="291104" y="2911736"/>
            <a:ext cx="518615" cy="2839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Gallone 8">
            <a:extLst>
              <a:ext uri="{FF2B5EF4-FFF2-40B4-BE49-F238E27FC236}">
                <a16:creationId xmlns:a16="http://schemas.microsoft.com/office/drawing/2014/main" id="{7246A015-38CC-4A18-B972-069CBAB1FD0C}"/>
              </a:ext>
            </a:extLst>
          </p:cNvPr>
          <p:cNvSpPr/>
          <p:nvPr/>
        </p:nvSpPr>
        <p:spPr>
          <a:xfrm>
            <a:off x="291104" y="3387030"/>
            <a:ext cx="518615" cy="2839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Gallone 8">
            <a:extLst>
              <a:ext uri="{FF2B5EF4-FFF2-40B4-BE49-F238E27FC236}">
                <a16:creationId xmlns:a16="http://schemas.microsoft.com/office/drawing/2014/main" id="{AA62B72C-FE55-4EBC-843E-389C13D114DA}"/>
              </a:ext>
            </a:extLst>
          </p:cNvPr>
          <p:cNvSpPr/>
          <p:nvPr/>
        </p:nvSpPr>
        <p:spPr>
          <a:xfrm>
            <a:off x="291103" y="3828370"/>
            <a:ext cx="518615" cy="2839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Gallone 8">
            <a:extLst>
              <a:ext uri="{FF2B5EF4-FFF2-40B4-BE49-F238E27FC236}">
                <a16:creationId xmlns:a16="http://schemas.microsoft.com/office/drawing/2014/main" id="{E87E4F47-FF56-4D10-8922-FFFBD5E95D9E}"/>
              </a:ext>
            </a:extLst>
          </p:cNvPr>
          <p:cNvSpPr/>
          <p:nvPr/>
        </p:nvSpPr>
        <p:spPr>
          <a:xfrm>
            <a:off x="291102" y="4269710"/>
            <a:ext cx="518615" cy="2839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Gallone 8">
            <a:extLst>
              <a:ext uri="{FF2B5EF4-FFF2-40B4-BE49-F238E27FC236}">
                <a16:creationId xmlns:a16="http://schemas.microsoft.com/office/drawing/2014/main" id="{1B126E84-7989-4A5D-A25B-0B22F50BB3EE}"/>
              </a:ext>
            </a:extLst>
          </p:cNvPr>
          <p:cNvSpPr/>
          <p:nvPr/>
        </p:nvSpPr>
        <p:spPr>
          <a:xfrm>
            <a:off x="291101" y="4711050"/>
            <a:ext cx="518615" cy="2839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Gallone 8">
            <a:extLst>
              <a:ext uri="{FF2B5EF4-FFF2-40B4-BE49-F238E27FC236}">
                <a16:creationId xmlns:a16="http://schemas.microsoft.com/office/drawing/2014/main" id="{4D43D54D-9CF0-4D92-8DF4-C23CCBD44C20}"/>
              </a:ext>
            </a:extLst>
          </p:cNvPr>
          <p:cNvSpPr/>
          <p:nvPr/>
        </p:nvSpPr>
        <p:spPr>
          <a:xfrm>
            <a:off x="296325" y="5176709"/>
            <a:ext cx="518615" cy="2839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Gallone 8">
            <a:extLst>
              <a:ext uri="{FF2B5EF4-FFF2-40B4-BE49-F238E27FC236}">
                <a16:creationId xmlns:a16="http://schemas.microsoft.com/office/drawing/2014/main" id="{B275B76E-3E0F-4C09-B41B-01A23CDE6BAD}"/>
              </a:ext>
            </a:extLst>
          </p:cNvPr>
          <p:cNvSpPr/>
          <p:nvPr/>
        </p:nvSpPr>
        <p:spPr>
          <a:xfrm>
            <a:off x="291100" y="5661178"/>
            <a:ext cx="518615" cy="2839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Segnaposto testo 5">
            <a:extLst>
              <a:ext uri="{FF2B5EF4-FFF2-40B4-BE49-F238E27FC236}">
                <a16:creationId xmlns:a16="http://schemas.microsoft.com/office/drawing/2014/main" id="{4F2C15F5-8329-4A1B-BDE7-DD7B6F45E866}"/>
              </a:ext>
            </a:extLst>
          </p:cNvPr>
          <p:cNvSpPr txBox="1">
            <a:spLocks/>
          </p:cNvSpPr>
          <p:nvPr/>
        </p:nvSpPr>
        <p:spPr>
          <a:xfrm>
            <a:off x="0" y="481456"/>
            <a:ext cx="12191999" cy="4087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altLang="ja-JP" sz="2000" b="1" dirty="0">
                <a:solidFill>
                  <a:srgbClr val="162B48"/>
                </a:solidFill>
                <a:latin typeface="+mj-lt"/>
              </a:rPr>
              <a:t>EDUCAMP CONI 2020 – Progetto di Formazione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D707C91C-3AFF-43BA-BA2E-31D541156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708"/>
            <a:ext cx="1857080" cy="13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540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ritagliati in diagonale 3">
            <a:extLst>
              <a:ext uri="{FF2B5EF4-FFF2-40B4-BE49-F238E27FC236}">
                <a16:creationId xmlns:a16="http://schemas.microsoft.com/office/drawing/2014/main" id="{28692852-B656-40C1-83CC-7189527BDA4D}"/>
              </a:ext>
            </a:extLst>
          </p:cNvPr>
          <p:cNvSpPr/>
          <p:nvPr/>
        </p:nvSpPr>
        <p:spPr>
          <a:xfrm>
            <a:off x="427370" y="1687397"/>
            <a:ext cx="11351843" cy="4851813"/>
          </a:xfrm>
          <a:prstGeom prst="snip2DiagRect">
            <a:avLst/>
          </a:prstGeom>
          <a:solidFill>
            <a:srgbClr val="162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0EBFF47-7374-4EF1-9586-E3B2DA0785A8}"/>
              </a:ext>
            </a:extLst>
          </p:cNvPr>
          <p:cNvSpPr/>
          <p:nvPr/>
        </p:nvSpPr>
        <p:spPr>
          <a:xfrm>
            <a:off x="737060" y="1972456"/>
            <a:ext cx="10482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+mj-lt"/>
              </a:rPr>
              <a:t>MACRO AREE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3178E69-20FB-48F4-89A1-1F4D79386AD6}"/>
              </a:ext>
            </a:extLst>
          </p:cNvPr>
          <p:cNvSpPr/>
          <p:nvPr/>
        </p:nvSpPr>
        <p:spPr>
          <a:xfrm>
            <a:off x="952107" y="3233394"/>
            <a:ext cx="2460396" cy="133494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162B48"/>
                </a:solidFill>
              </a:rPr>
              <a:t>MEDICO – SANITARIO</a:t>
            </a:r>
          </a:p>
          <a:p>
            <a:pPr algn="ctr"/>
            <a:r>
              <a:rPr lang="it-IT" sz="1400" dirty="0">
                <a:solidFill>
                  <a:srgbClr val="162B48"/>
                </a:solidFill>
              </a:rPr>
              <a:t>In collaborazione con la Federazione Medico Sportiva Italiana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E584B60-EE39-4704-B31E-D6A9F45921AB}"/>
              </a:ext>
            </a:extLst>
          </p:cNvPr>
          <p:cNvSpPr/>
          <p:nvPr/>
        </p:nvSpPr>
        <p:spPr>
          <a:xfrm>
            <a:off x="4748166" y="3233393"/>
            <a:ext cx="2460396" cy="133494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162B48"/>
                </a:solidFill>
              </a:rPr>
              <a:t>ORGANIZZATIVO GESTIONALE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B3B9BA2-064F-43AE-96D9-03750BA1435D}"/>
              </a:ext>
            </a:extLst>
          </p:cNvPr>
          <p:cNvSpPr/>
          <p:nvPr/>
        </p:nvSpPr>
        <p:spPr>
          <a:xfrm>
            <a:off x="8544226" y="3233395"/>
            <a:ext cx="2460396" cy="133494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162B48"/>
                </a:solidFill>
              </a:rPr>
              <a:t>METODOLOGICA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477D546E-FD16-4C38-97B8-2F68C13488E8}"/>
              </a:ext>
            </a:extLst>
          </p:cNvPr>
          <p:cNvSpPr txBox="1">
            <a:spLocks/>
          </p:cNvSpPr>
          <p:nvPr/>
        </p:nvSpPr>
        <p:spPr>
          <a:xfrm>
            <a:off x="0" y="481456"/>
            <a:ext cx="12191999" cy="4087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altLang="ja-JP" sz="2000" b="1" dirty="0">
                <a:solidFill>
                  <a:srgbClr val="162B48"/>
                </a:solidFill>
                <a:latin typeface="+mj-lt"/>
              </a:rPr>
              <a:t>EDUCAMP CONI 2020 – Progetto di Formazione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B0FB076-AFD8-4B3C-93E7-163E3F881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708"/>
            <a:ext cx="1857080" cy="13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752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6E2ACB-5631-41A8-BF71-6BE31AB8D894}"/>
              </a:ext>
            </a:extLst>
          </p:cNvPr>
          <p:cNvSpPr txBox="1"/>
          <p:nvPr/>
        </p:nvSpPr>
        <p:spPr>
          <a:xfrm>
            <a:off x="4196440" y="1179650"/>
            <a:ext cx="696489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162B48"/>
                </a:solidFill>
                <a:latin typeface="+mj-lt"/>
              </a:rPr>
              <a:t>Per evidenziare l’importanza che l’attività dei giovani rappresenta anche per la crescita dello sport in Italia, il CONI</a:t>
            </a:r>
            <a:r>
              <a:rPr lang="it-IT" sz="1600" dirty="0">
                <a:solidFill>
                  <a:srgbClr val="162B48"/>
                </a:solidFill>
                <a:latin typeface="+mj-lt"/>
              </a:rPr>
              <a:t>, in questo momento di grande difficoltà del Paese, </a:t>
            </a:r>
            <a:r>
              <a:rPr lang="it-IT" sz="1600" b="1" dirty="0">
                <a:solidFill>
                  <a:srgbClr val="162B48"/>
                </a:solidFill>
                <a:latin typeface="+mj-lt"/>
              </a:rPr>
              <a:t>per la prima volta ha aperto le porte del Centro di Preparazione Olimpica Giulio Onesti Acqua Acetosa ad un Educamp organizzato dal Comitato Regionale CONI Lazio.</a:t>
            </a:r>
            <a:r>
              <a:rPr lang="it-IT" sz="1600" dirty="0">
                <a:solidFill>
                  <a:srgbClr val="162B48"/>
                </a:solidFill>
                <a:latin typeface="+mj-lt"/>
              </a:rPr>
              <a:t> </a:t>
            </a:r>
          </a:p>
          <a:p>
            <a:pPr algn="just"/>
            <a:r>
              <a:rPr lang="it-IT" sz="1600" dirty="0">
                <a:solidFill>
                  <a:srgbClr val="162B48"/>
                </a:solidFill>
                <a:latin typeface="+mj-lt"/>
              </a:rPr>
              <a:t>Questo progetto è parte del ‘programma di promozione sportiva inerente allo sport di cittadinanza e all’inclusione sociale’ dettato dal </a:t>
            </a:r>
            <a:r>
              <a:rPr lang="it-IT" sz="1600" b="1" dirty="0">
                <a:solidFill>
                  <a:srgbClr val="162B48"/>
                </a:solidFill>
                <a:latin typeface="+mj-lt"/>
              </a:rPr>
              <a:t>protocollo d’intesa fra Regione Lazio e CONI</a:t>
            </a:r>
            <a:r>
              <a:rPr lang="it-IT" sz="1600" dirty="0">
                <a:solidFill>
                  <a:srgbClr val="162B48"/>
                </a:solidFill>
                <a:latin typeface="+mj-lt"/>
              </a:rPr>
              <a:t> e si svilupperà con il coinvolgimento dell’Assessorato Politiche Sociali, Welfare ed Enti Locali, consentendo tra gli altri la partecipazione dei ragazzi ospitati presso le case famiglia della città di Roma.</a:t>
            </a:r>
          </a:p>
          <a:p>
            <a:pPr algn="just"/>
            <a:endParaRPr lang="it-IT" sz="1600" dirty="0">
              <a:solidFill>
                <a:srgbClr val="162B48"/>
              </a:solidFill>
              <a:latin typeface="+mj-lt"/>
            </a:endParaRPr>
          </a:p>
          <a:p>
            <a:pPr algn="just"/>
            <a:r>
              <a:rPr lang="it-IT" sz="1600" b="1" dirty="0">
                <a:solidFill>
                  <a:srgbClr val="162B48"/>
                </a:solidFill>
                <a:latin typeface="+mj-lt"/>
              </a:rPr>
              <a:t>I giovani sportivi potranno praticare tante discipline</a:t>
            </a:r>
            <a:r>
              <a:rPr lang="it-IT" sz="1600" dirty="0">
                <a:solidFill>
                  <a:srgbClr val="162B48"/>
                </a:solidFill>
                <a:latin typeface="+mj-lt"/>
              </a:rPr>
              <a:t> presenti nel Centro di Preparazione Olimpica - </a:t>
            </a:r>
            <a:r>
              <a:rPr lang="it-IT" sz="1600" b="1" dirty="0">
                <a:solidFill>
                  <a:srgbClr val="162B48"/>
                </a:solidFill>
                <a:latin typeface="+mj-lt"/>
              </a:rPr>
              <a:t>scherma, rugby, calcio, hockey, pallacanestro, taekwondo,  baseball/softball,  ginnastica e triathlon </a:t>
            </a:r>
            <a:r>
              <a:rPr lang="it-IT" sz="1600" dirty="0">
                <a:solidFill>
                  <a:srgbClr val="162B48"/>
                </a:solidFill>
                <a:latin typeface="+mj-lt"/>
              </a:rPr>
              <a:t>- guidati da </a:t>
            </a:r>
            <a:r>
              <a:rPr lang="it-IT" sz="1600" b="1" dirty="0">
                <a:solidFill>
                  <a:srgbClr val="162B48"/>
                </a:solidFill>
                <a:latin typeface="+mj-lt"/>
              </a:rPr>
              <a:t>istruttori qualificati</a:t>
            </a:r>
            <a:r>
              <a:rPr lang="it-IT" sz="1600" dirty="0">
                <a:solidFill>
                  <a:srgbClr val="162B48"/>
                </a:solidFill>
                <a:latin typeface="+mj-lt"/>
              </a:rPr>
              <a:t> indicati dalle rispettive federazioni e </a:t>
            </a:r>
            <a:r>
              <a:rPr lang="it-IT" sz="1600" b="1" dirty="0">
                <a:solidFill>
                  <a:srgbClr val="162B48"/>
                </a:solidFill>
                <a:latin typeface="+mj-lt"/>
              </a:rPr>
              <a:t>da educatori di Scienze Motorie</a:t>
            </a:r>
            <a:r>
              <a:rPr lang="it-IT" sz="1600" dirty="0">
                <a:solidFill>
                  <a:srgbClr val="162B48"/>
                </a:solidFill>
                <a:latin typeface="+mj-lt"/>
              </a:rPr>
              <a:t>.</a:t>
            </a:r>
          </a:p>
          <a:p>
            <a:pPr algn="just"/>
            <a:r>
              <a:rPr lang="it-IT" sz="1600" b="1" dirty="0">
                <a:solidFill>
                  <a:srgbClr val="162B48"/>
                </a:solidFill>
                <a:latin typeface="+mj-lt"/>
              </a:rPr>
              <a:t>L’istituto di Scienza dello Sport proporrà a tutti i partecipanti il Test di Efficienza Motoria – TEM </a:t>
            </a:r>
            <a:r>
              <a:rPr lang="it-IT" sz="1600" dirty="0">
                <a:solidFill>
                  <a:srgbClr val="162B48"/>
                </a:solidFill>
                <a:latin typeface="+mj-lt"/>
              </a:rPr>
              <a:t>pensato in forma giocosa e adatto a bambini di queste fasce di età.</a:t>
            </a:r>
          </a:p>
          <a:p>
            <a:pPr algn="just"/>
            <a:endParaRPr lang="it-IT" sz="1600" dirty="0">
              <a:solidFill>
                <a:srgbClr val="162B48"/>
              </a:solidFill>
              <a:latin typeface="+mj-lt"/>
            </a:endParaRPr>
          </a:p>
          <a:p>
            <a:pPr algn="just"/>
            <a:r>
              <a:rPr lang="it-IT" sz="1600" dirty="0">
                <a:solidFill>
                  <a:srgbClr val="162B48"/>
                </a:solidFill>
                <a:latin typeface="+mj-lt"/>
              </a:rPr>
              <a:t>Sono previste inoltre </a:t>
            </a:r>
            <a:r>
              <a:rPr lang="it-IT" sz="1600" b="1" dirty="0">
                <a:solidFill>
                  <a:srgbClr val="162B48"/>
                </a:solidFill>
                <a:latin typeface="+mj-lt"/>
              </a:rPr>
              <a:t>attività dimostrative di altre federazioni o discipline associate</a:t>
            </a:r>
            <a:r>
              <a:rPr lang="it-IT" sz="1600" dirty="0">
                <a:solidFill>
                  <a:srgbClr val="162B48"/>
                </a:solidFill>
                <a:latin typeface="+mj-lt"/>
              </a:rPr>
              <a:t> e </a:t>
            </a:r>
            <a:r>
              <a:rPr lang="it-IT" sz="1600" b="1" dirty="0">
                <a:solidFill>
                  <a:srgbClr val="162B48"/>
                </a:solidFill>
                <a:latin typeface="+mj-lt"/>
              </a:rPr>
              <a:t>momenti di incontro con i campioni più titolati dello sport italiano</a:t>
            </a:r>
            <a:r>
              <a:rPr lang="it-IT" sz="1600" dirty="0">
                <a:solidFill>
                  <a:srgbClr val="162B48"/>
                </a:solidFill>
                <a:latin typeface="+mj-lt"/>
              </a:rPr>
              <a:t>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D881E70-80B5-411D-BD00-869AA8D3D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55" t="17320" r="30103" b="12302"/>
          <a:stretch/>
        </p:blipFill>
        <p:spPr>
          <a:xfrm>
            <a:off x="11065901" y="5731498"/>
            <a:ext cx="1107246" cy="110293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EE61852-1ECE-422F-A2E3-924DBF85C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10" y="2703521"/>
            <a:ext cx="3899524" cy="2115486"/>
          </a:xfrm>
          <a:prstGeom prst="rect">
            <a:avLst/>
          </a:prstGeom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CDAE08B0-4B49-42B2-B888-B3FDDE11F13D}"/>
              </a:ext>
            </a:extLst>
          </p:cNvPr>
          <p:cNvSpPr txBox="1">
            <a:spLocks/>
          </p:cNvSpPr>
          <p:nvPr/>
        </p:nvSpPr>
        <p:spPr>
          <a:xfrm>
            <a:off x="0" y="493292"/>
            <a:ext cx="12191999" cy="4087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altLang="ja-JP" sz="2000" b="1" dirty="0">
                <a:solidFill>
                  <a:srgbClr val="162B48"/>
                </a:solidFill>
                <a:latin typeface="+mj-lt"/>
              </a:rPr>
              <a:t>EDUCAMP CONI 2020 – Centro di Preparazione Olimpica Giulio Onesti</a:t>
            </a:r>
          </a:p>
        </p:txBody>
      </p:sp>
    </p:spTree>
    <p:extLst>
      <p:ext uri="{BB962C8B-B14F-4D97-AF65-F5344CB8AC3E}">
        <p14:creationId xmlns:p14="http://schemas.microsoft.com/office/powerpoint/2010/main" val="1053112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75212625-BCC8-4588-BBFF-15347CD799CD}"/>
              </a:ext>
            </a:extLst>
          </p:cNvPr>
          <p:cNvSpPr txBox="1">
            <a:spLocks/>
          </p:cNvSpPr>
          <p:nvPr/>
        </p:nvSpPr>
        <p:spPr>
          <a:xfrm>
            <a:off x="441500" y="1684593"/>
            <a:ext cx="11309001" cy="3488813"/>
          </a:xfrm>
          <a:prstGeom prst="rect">
            <a:avLst/>
          </a:prstGeom>
          <a:solidFill>
            <a:srgbClr val="162B48"/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l" defTabSz="412750" rtl="0" eaLnBrk="1" latinLnBrk="0" hangingPunct="1">
              <a:lnSpc>
                <a:spcPct val="8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000" kern="1200" cap="all">
                <a:solidFill>
                  <a:srgbClr val="162C4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8414B16-77C4-4B6A-B903-F2C1E9800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3" t="31890" r="23609" b="26460"/>
          <a:stretch/>
        </p:blipFill>
        <p:spPr>
          <a:xfrm>
            <a:off x="4710811" y="3601022"/>
            <a:ext cx="2770377" cy="1249144"/>
          </a:xfrm>
          <a:prstGeom prst="rect">
            <a:avLst/>
          </a:prstGeom>
        </p:spPr>
      </p:pic>
      <p:sp>
        <p:nvSpPr>
          <p:cNvPr id="4" name="Shape 297">
            <a:extLst>
              <a:ext uri="{FF2B5EF4-FFF2-40B4-BE49-F238E27FC236}">
                <a16:creationId xmlns:a16="http://schemas.microsoft.com/office/drawing/2014/main" id="{209D58C3-220E-4E79-A83A-5F7ABB7A1357}"/>
              </a:ext>
            </a:extLst>
          </p:cNvPr>
          <p:cNvSpPr/>
          <p:nvPr/>
        </p:nvSpPr>
        <p:spPr>
          <a:xfrm>
            <a:off x="0" y="2173101"/>
            <a:ext cx="12192000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b">
            <a:spAutoFit/>
          </a:bodyPr>
          <a:lstStyle>
            <a:lvl1pPr algn="ctr">
              <a:lnSpc>
                <a:spcPct val="90000"/>
              </a:lnSpc>
              <a:defRPr sz="5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sz="2400" i="0" dirty="0">
                <a:solidFill>
                  <a:schemeClr val="bg1"/>
                </a:solidFill>
                <a:latin typeface="Gotham Medium"/>
                <a:cs typeface="Gotham Medium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45920904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F7EE9AB674F243937EDC9D513DDB02" ma:contentTypeVersion="13" ma:contentTypeDescription="Creare un nuovo documento." ma:contentTypeScope="" ma:versionID="5cfa29f611107ce39e114c1b402c9d47">
  <xsd:schema xmlns:xsd="http://www.w3.org/2001/XMLSchema" xmlns:xs="http://www.w3.org/2001/XMLSchema" xmlns:p="http://schemas.microsoft.com/office/2006/metadata/properties" xmlns:ns3="48f62767-a02d-4f30-8d16-b6eb547971fe" xmlns:ns4="91fa6de4-b515-4a1c-b503-f316fe8f6c28" targetNamespace="http://schemas.microsoft.com/office/2006/metadata/properties" ma:root="true" ma:fieldsID="13e3b7ff4de70417e7b06b86aa1ab5cd" ns3:_="" ns4:_="">
    <xsd:import namespace="48f62767-a02d-4f30-8d16-b6eb547971fe"/>
    <xsd:import namespace="91fa6de4-b515-4a1c-b503-f316fe8f6c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62767-a02d-4f30-8d16-b6eb54797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a6de4-b515-4a1c-b503-f316fe8f6c2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F62316-A1D9-4C80-BCC6-C792CC855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f62767-a02d-4f30-8d16-b6eb547971fe"/>
    <ds:schemaRef ds:uri="91fa6de4-b515-4a1c-b503-f316fe8f6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817A1A-0550-4893-8DF8-9FEF02E17974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91fa6de4-b515-4a1c-b503-f316fe8f6c28"/>
    <ds:schemaRef ds:uri="48f62767-a02d-4f30-8d16-b6eb547971f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F07D523-4426-4E4E-93E1-C741657CD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786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Gotham Medium</vt:lpstr>
      <vt:lpstr>Helvetica</vt:lpstr>
      <vt:lpstr>Myriad Pro</vt:lpstr>
      <vt:lpstr>1_Tema di Office</vt:lpstr>
      <vt:lpstr>Tema di Office</vt:lpstr>
      <vt:lpstr>6_Tema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Campogrande Paolo Massimo Maria</dc:creator>
  <cp:lastModifiedBy>Consales Filippo</cp:lastModifiedBy>
  <cp:revision>231</cp:revision>
  <dcterms:created xsi:type="dcterms:W3CDTF">2017-07-06T14:17:30Z</dcterms:created>
  <dcterms:modified xsi:type="dcterms:W3CDTF">2020-07-08T08:58:04Z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0x01010024F7EE9AB674F243937EDC9D513DDB02</vt:lpwstr>
  </property>
</Properties>
</file>